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B8AF8-7530-5A40-B8C4-C508D4BFBF8F}" v="9" dt="2018-08-17T01:35:52.696"/>
  </p1510:revLst>
</p1510:revInfo>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c:v>
                </c:pt>
                <c:pt idx="1">
                  <c:v>Sequence</c:v>
                </c:pt>
              </c:strCache>
            </c:strRef>
          </c:cat>
          <c:val>
            <c:numRef>
              <c:f>Sheet1!$B$2:$B$3</c:f>
              <c:numCache>
                <c:formatCode>General</c:formatCode>
                <c:ptCount val="2"/>
                <c:pt idx="0">
                  <c:v>33.200000000000003</c:v>
                </c:pt>
                <c:pt idx="1">
                  <c:v>7.7</c:v>
                </c:pt>
              </c:numCache>
            </c:numRef>
          </c:val>
          <c:extLst>
            <c:ext xmlns:c16="http://schemas.microsoft.com/office/drawing/2014/chart" uri="{C3380CC4-5D6E-409C-BE32-E72D297353CC}">
              <c16:uniqueId val="{00000000-FC39-4B34-8131-5DA4E2ACAA5B}"/>
            </c:ext>
          </c:extLst>
        </c:ser>
        <c:ser>
          <c:idx val="1"/>
          <c:order val="1"/>
          <c:tx>
            <c:strRef>
              <c:f>Sheet1!$C$1</c:f>
              <c:strCache>
                <c:ptCount val="1"/>
                <c:pt idx="0">
                  <c:v>NP</c:v>
                </c:pt>
              </c:strCache>
            </c:strRef>
          </c:tx>
          <c:spPr>
            <a:solidFill>
              <a:schemeClr val="accent3"/>
            </a:solidFill>
            <a:ln>
              <a:noFill/>
            </a:ln>
            <a:effectLst/>
          </c:spPr>
          <c:invertIfNegative val="0"/>
          <c:dLbls>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C39-4B34-8131-5DA4E2ACAA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c:v>
                </c:pt>
                <c:pt idx="1">
                  <c:v>Sequence</c:v>
                </c:pt>
              </c:strCache>
            </c:strRef>
          </c:cat>
          <c:val>
            <c:numRef>
              <c:f>Sheet1!$C$2:$C$3</c:f>
              <c:numCache>
                <c:formatCode>General</c:formatCode>
                <c:ptCount val="2"/>
                <c:pt idx="0">
                  <c:v>40.200000000000003</c:v>
                </c:pt>
                <c:pt idx="1">
                  <c:v>11.8</c:v>
                </c:pt>
              </c:numCache>
            </c:numRef>
          </c:val>
          <c:extLst>
            <c:ext xmlns:c16="http://schemas.microsoft.com/office/drawing/2014/chart" uri="{C3380CC4-5D6E-409C-BE32-E72D297353CC}">
              <c16:uniqueId val="{00000001-FC39-4B34-8131-5DA4E2ACAA5B}"/>
            </c:ext>
          </c:extLst>
        </c:ser>
        <c:ser>
          <c:idx val="2"/>
          <c:order val="2"/>
          <c:tx>
            <c:strRef>
              <c:f>Sheet1!$D$1</c:f>
              <c:strCache>
                <c:ptCount val="1"/>
                <c:pt idx="0">
                  <c:v>DynSP</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C39-4B34-8131-5DA4E2ACAA5B}"/>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C39-4B34-8131-5DA4E2ACAA5B}"/>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C39-4B34-8131-5DA4E2ACAA5B}"/>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C39-4B34-8131-5DA4E2ACAA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c:v>
                </c:pt>
                <c:pt idx="1">
                  <c:v>Sequence</c:v>
                </c:pt>
              </c:strCache>
            </c:strRef>
          </c:cat>
          <c:val>
            <c:numRef>
              <c:f>Sheet1!$D$2:$D$3</c:f>
              <c:numCache>
                <c:formatCode>General</c:formatCode>
                <c:ptCount val="2"/>
                <c:pt idx="0">
                  <c:v>44.7</c:v>
                </c:pt>
                <c:pt idx="1">
                  <c:v>12.8</c:v>
                </c:pt>
              </c:numCache>
            </c:numRef>
          </c:val>
          <c:extLst>
            <c:ext xmlns:c16="http://schemas.microsoft.com/office/drawing/2014/chart" uri="{C3380CC4-5D6E-409C-BE32-E72D297353CC}">
              <c16:uniqueId val="{00000002-FC39-4B34-8131-5DA4E2ACAA5B}"/>
            </c:ext>
          </c:extLst>
        </c:ser>
        <c:dLbls>
          <c:showLegendKey val="0"/>
          <c:showVal val="1"/>
          <c:showCatName val="0"/>
          <c:showSerName val="0"/>
          <c:showPercent val="0"/>
          <c:showBubbleSize val="0"/>
        </c:dLbls>
        <c:gapWidth val="75"/>
        <c:axId val="1641026480"/>
        <c:axId val="1670269120"/>
      </c:barChart>
      <c:catAx>
        <c:axId val="16410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70269120"/>
        <c:crosses val="autoZero"/>
        <c:auto val="1"/>
        <c:lblAlgn val="ctr"/>
        <c:lblOffset val="100"/>
        <c:noMultiLvlLbl val="0"/>
      </c:catAx>
      <c:valAx>
        <c:axId val="1670269120"/>
        <c:scaling>
          <c:orientation val="minMax"/>
          <c:max val="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026480"/>
        <c:crosses val="autoZero"/>
        <c:crossBetween val="between"/>
      </c:valAx>
      <c:spPr>
        <a:noFill/>
        <a:ln>
          <a:noFill/>
        </a:ln>
        <a:effectLst/>
      </c:spPr>
    </c:plotArea>
    <c:legend>
      <c:legendPos val="b"/>
      <c:layout>
        <c:manualLayout>
          <c:xMode val="edge"/>
          <c:yMode val="edge"/>
          <c:x val="0.32438814539964039"/>
          <c:y val="0.89213045419141979"/>
          <c:w val="0.35122361555834364"/>
          <c:h val="0.1078695458085802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Position 1</c:v>
                </c:pt>
                <c:pt idx="1">
                  <c:v>Position 2</c:v>
                </c:pt>
                <c:pt idx="2">
                  <c:v>Position 3</c:v>
                </c:pt>
              </c:strCache>
            </c:strRef>
          </c:cat>
          <c:val>
            <c:numRef>
              <c:f>Sheet1!$B$2:$B$4</c:f>
              <c:numCache>
                <c:formatCode>General</c:formatCode>
                <c:ptCount val="3"/>
                <c:pt idx="0">
                  <c:v>51.4</c:v>
                </c:pt>
                <c:pt idx="1">
                  <c:v>22.2</c:v>
                </c:pt>
                <c:pt idx="2">
                  <c:v>22.3</c:v>
                </c:pt>
              </c:numCache>
            </c:numRef>
          </c:val>
          <c:extLst>
            <c:ext xmlns:c16="http://schemas.microsoft.com/office/drawing/2014/chart" uri="{C3380CC4-5D6E-409C-BE32-E72D297353CC}">
              <c16:uniqueId val="{00000000-FC39-4B34-8131-5DA4E2ACAA5B}"/>
            </c:ext>
          </c:extLst>
        </c:ser>
        <c:ser>
          <c:idx val="1"/>
          <c:order val="1"/>
          <c:tx>
            <c:strRef>
              <c:f>Sheet1!$C$1</c:f>
              <c:strCache>
                <c:ptCount val="1"/>
                <c:pt idx="0">
                  <c:v>NP</c:v>
                </c:pt>
              </c:strCache>
            </c:strRef>
          </c:tx>
          <c:spPr>
            <a:solidFill>
              <a:schemeClr val="accent3"/>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45C-49EF-A8AE-81EC31ED1D9B}"/>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C39-4B34-8131-5DA4E2ACAA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Position 1</c:v>
                </c:pt>
                <c:pt idx="1">
                  <c:v>Position 2</c:v>
                </c:pt>
                <c:pt idx="2">
                  <c:v>Position 3</c:v>
                </c:pt>
              </c:strCache>
            </c:strRef>
          </c:cat>
          <c:val>
            <c:numRef>
              <c:f>Sheet1!$C$2:$C$4</c:f>
              <c:numCache>
                <c:formatCode>General</c:formatCode>
                <c:ptCount val="3"/>
                <c:pt idx="0">
                  <c:v>60</c:v>
                </c:pt>
                <c:pt idx="1">
                  <c:v>35.9</c:v>
                </c:pt>
                <c:pt idx="2">
                  <c:v>25.5</c:v>
                </c:pt>
              </c:numCache>
            </c:numRef>
          </c:val>
          <c:extLst>
            <c:ext xmlns:c16="http://schemas.microsoft.com/office/drawing/2014/chart" uri="{C3380CC4-5D6E-409C-BE32-E72D297353CC}">
              <c16:uniqueId val="{00000001-FC39-4B34-8131-5DA4E2ACAA5B}"/>
            </c:ext>
          </c:extLst>
        </c:ser>
        <c:ser>
          <c:idx val="2"/>
          <c:order val="2"/>
          <c:tx>
            <c:strRef>
              <c:f>Sheet1!$D$1</c:f>
              <c:strCache>
                <c:ptCount val="1"/>
                <c:pt idx="0">
                  <c:v>DynSP</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C39-4B34-8131-5DA4E2ACAA5B}"/>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C39-4B34-8131-5DA4E2ACAA5B}"/>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C39-4B34-8131-5DA4E2ACAA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Position 1</c:v>
                </c:pt>
                <c:pt idx="1">
                  <c:v>Position 2</c:v>
                </c:pt>
                <c:pt idx="2">
                  <c:v>Position 3</c:v>
                </c:pt>
              </c:strCache>
            </c:strRef>
          </c:cat>
          <c:val>
            <c:numRef>
              <c:f>Sheet1!$D$2:$D$4</c:f>
              <c:numCache>
                <c:formatCode>General</c:formatCode>
                <c:ptCount val="3"/>
                <c:pt idx="0">
                  <c:v>70.400000000000006</c:v>
                </c:pt>
                <c:pt idx="1">
                  <c:v>41.1</c:v>
                </c:pt>
                <c:pt idx="2">
                  <c:v>23.6</c:v>
                </c:pt>
              </c:numCache>
            </c:numRef>
          </c:val>
          <c:extLst>
            <c:ext xmlns:c16="http://schemas.microsoft.com/office/drawing/2014/chart" uri="{C3380CC4-5D6E-409C-BE32-E72D297353CC}">
              <c16:uniqueId val="{00000002-FC39-4B34-8131-5DA4E2ACAA5B}"/>
            </c:ext>
          </c:extLst>
        </c:ser>
        <c:dLbls>
          <c:showLegendKey val="0"/>
          <c:showVal val="1"/>
          <c:showCatName val="0"/>
          <c:showSerName val="0"/>
          <c:showPercent val="0"/>
          <c:showBubbleSize val="0"/>
        </c:dLbls>
        <c:gapWidth val="75"/>
        <c:axId val="1641026480"/>
        <c:axId val="1670269120"/>
      </c:barChart>
      <c:catAx>
        <c:axId val="16410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70269120"/>
        <c:crosses val="autoZero"/>
        <c:auto val="1"/>
        <c:lblAlgn val="ctr"/>
        <c:lblOffset val="100"/>
        <c:noMultiLvlLbl val="0"/>
      </c:catAx>
      <c:valAx>
        <c:axId val="1670269120"/>
        <c:scaling>
          <c:orientation val="minMax"/>
          <c:max val="75"/>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026480"/>
        <c:crosses val="autoZero"/>
        <c:crossBetween val="between"/>
      </c:valAx>
      <c:spPr>
        <a:noFill/>
        <a:ln>
          <a:noFill/>
        </a:ln>
        <a:effectLst/>
      </c:spPr>
    </c:plotArea>
    <c:legend>
      <c:legendPos val="b"/>
      <c:layout>
        <c:manualLayout>
          <c:xMode val="edge"/>
          <c:yMode val="edge"/>
          <c:x val="0.32438814539964039"/>
          <c:y val="0.89213045419141979"/>
          <c:w val="0.35122361555834364"/>
          <c:h val="0.1078695458085802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11219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9410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05790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0802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57741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80149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41122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4866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8708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14905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41461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10273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1" y="0"/>
            <a:ext cx="12436475" cy="6994526"/>
          </a:xfrm>
          <a:prstGeom prst="rect">
            <a:avLst/>
          </a:prstGeom>
          <a:noFill/>
          <a:ln>
            <a:noFill/>
          </a:ln>
        </p:spPr>
      </p:pic>
      <p:pic>
        <p:nvPicPr>
          <p:cNvPr id="3" name="Picture 2"/>
          <p:cNvPicPr>
            <a:picLocks noChangeAspect="1"/>
          </p:cNvPicPr>
          <p:nvPr userDrawn="1"/>
        </p:nvPicPr>
        <p:blipFill>
          <a:blip r:embed="rId3"/>
          <a:stretch>
            <a:fillRect/>
          </a:stretch>
        </p:blipFill>
        <p:spPr>
          <a:xfrm>
            <a:off x="495300" y="2488813"/>
            <a:ext cx="5580001" cy="55125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10333038" y="6163073"/>
            <a:ext cx="1643341" cy="352027"/>
          </a:xfrm>
          <a:prstGeom prst="rect">
            <a:avLst/>
          </a:prstGeom>
        </p:spPr>
      </p:pic>
    </p:spTree>
    <p:extLst>
      <p:ext uri="{BB962C8B-B14F-4D97-AF65-F5344CB8AC3E}">
        <p14:creationId xmlns:p14="http://schemas.microsoft.com/office/powerpoint/2010/main" val="3422979901"/>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
        <p:nvSpPr>
          <p:cNvPr id="8" name="Freeform 5"/>
          <p:cNvSpPr>
            <a:spLocks noEditPoints="1"/>
          </p:cNvSpPr>
          <p:nvPr userDrawn="1"/>
        </p:nvSpPr>
        <p:spPr bwMode="auto">
          <a:xfrm>
            <a:off x="4846638" y="2622117"/>
            <a:ext cx="6626093"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t="15586" b="11462"/>
          <a:stretch>
            <a:fillRect/>
          </a:stretch>
        </p:blipFill>
        <p:spPr>
          <a:xfrm>
            <a:off x="-477273" y="1"/>
            <a:ext cx="6573273" cy="6994525"/>
          </a:xfrm>
          <a:custGeom>
            <a:avLst/>
            <a:gdLst>
              <a:gd name="connsiteX0" fmla="*/ 477273 w 6573273"/>
              <a:gd name="connsiteY0" fmla="*/ 0 h 6994525"/>
              <a:gd name="connsiteX1" fmla="*/ 6573273 w 6573273"/>
              <a:gd name="connsiteY1" fmla="*/ 0 h 6994525"/>
              <a:gd name="connsiteX2" fmla="*/ 6573273 w 6573273"/>
              <a:gd name="connsiteY2" fmla="*/ 6994525 h 6994525"/>
              <a:gd name="connsiteX3" fmla="*/ 0 w 6573273"/>
              <a:gd name="connsiteY3" fmla="*/ 6994525 h 6994525"/>
              <a:gd name="connsiteX4" fmla="*/ 0 w 6573273"/>
              <a:gd name="connsiteY4" fmla="*/ 4667250 h 6994525"/>
              <a:gd name="connsiteX5" fmla="*/ 477273 w 6573273"/>
              <a:gd name="connsiteY5" fmla="*/ 4667250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3273" h="6994525">
                <a:moveTo>
                  <a:pt x="477273" y="0"/>
                </a:moveTo>
                <a:lnTo>
                  <a:pt x="6573273" y="0"/>
                </a:lnTo>
                <a:lnTo>
                  <a:pt x="6573273" y="6994525"/>
                </a:lnTo>
                <a:lnTo>
                  <a:pt x="0" y="6994525"/>
                </a:lnTo>
                <a:lnTo>
                  <a:pt x="0" y="4667250"/>
                </a:lnTo>
                <a:lnTo>
                  <a:pt x="477273" y="4667250"/>
                </a:lnTo>
                <a:close/>
              </a:path>
            </a:pathLst>
          </a:custGeom>
          <a:noFill/>
          <a:ln>
            <a:noFill/>
          </a:ln>
        </p:spPr>
      </p:pic>
    </p:spTree>
    <p:extLst>
      <p:ext uri="{BB962C8B-B14F-4D97-AF65-F5344CB8AC3E}">
        <p14:creationId xmlns:p14="http://schemas.microsoft.com/office/powerpoint/2010/main" val="39778865"/>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8" name="Freeform 17"/>
          <p:cNvSpPr/>
          <p:nvPr userDrawn="1"/>
        </p:nvSpPr>
        <p:spPr bwMode="auto">
          <a:xfrm rot="17875525">
            <a:off x="5519284" y="-347037"/>
            <a:ext cx="36576" cy="1244657"/>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b="1344"/>
          <a:stretch>
            <a:fillRect/>
          </a:stretch>
        </p:blipFill>
        <p:spPr>
          <a:xfrm rot="20396706" flipH="1" flipV="1">
            <a:off x="2081368" y="-1125216"/>
            <a:ext cx="5313572"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6180128" y="3160906"/>
            <a:ext cx="4850350" cy="7328513"/>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2" name="Rectangle 11"/>
          <p:cNvSpPr/>
          <p:nvPr userDrawn="1"/>
        </p:nvSpPr>
        <p:spPr bwMode="auto">
          <a:xfrm>
            <a:off x="274638" y="2124081"/>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3" name="Text Placeholder 4"/>
          <p:cNvSpPr>
            <a:spLocks noGrp="1"/>
          </p:cNvSpPr>
          <p:nvPr>
            <p:ph type="body" sz="quarter" idx="12" hasCustomPrompt="1"/>
          </p:nvPr>
        </p:nvSpPr>
        <p:spPr bwMode="white">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4" name="Title 1"/>
          <p:cNvSpPr>
            <a:spLocks noGrp="1"/>
          </p:cNvSpPr>
          <p:nvPr>
            <p:ph type="title" hasCustomPrompt="1"/>
          </p:nvPr>
        </p:nvSpPr>
        <p:spPr bwMode="white">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5" name="Picture 14"/>
          <p:cNvPicPr>
            <a:picLocks noChangeAspect="1"/>
          </p:cNvPicPr>
          <p:nvPr userDrawn="1"/>
        </p:nvPicPr>
        <p:blipFill>
          <a:blip r:embed="rId4"/>
          <a:stretch>
            <a:fillRect/>
          </a:stretch>
        </p:blipFill>
        <p:spPr>
          <a:xfrm>
            <a:off x="274638" y="294094"/>
            <a:ext cx="1834337" cy="1834337"/>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Tree>
    <p:extLst>
      <p:ext uri="{BB962C8B-B14F-4D97-AF65-F5344CB8AC3E}">
        <p14:creationId xmlns:p14="http://schemas.microsoft.com/office/powerpoint/2010/main" val="163012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b="37788"/>
          <a:stretch>
            <a:fillRect/>
          </a:stretch>
        </p:blipFill>
        <p:spPr>
          <a:xfrm rot="9927899" flipH="1" flipV="1">
            <a:off x="6515047" y="4066404"/>
            <a:ext cx="3815534" cy="3462323"/>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9" name="Freeform 18"/>
          <p:cNvSpPr/>
          <p:nvPr userDrawn="1"/>
        </p:nvSpPr>
        <p:spPr bwMode="auto">
          <a:xfrm rot="17875525">
            <a:off x="5519284" y="-347037"/>
            <a:ext cx="36576" cy="1244657"/>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rcRect b="1344"/>
          <a:stretch>
            <a:fillRect/>
          </a:stretch>
        </p:blipFill>
        <p:spPr>
          <a:xfrm rot="20396706" flipH="1" flipV="1">
            <a:off x="2081368" y="-1125216"/>
            <a:ext cx="5313572"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1" name="Rectangle 20"/>
          <p:cNvSpPr/>
          <p:nvPr userDrawn="1"/>
        </p:nvSpPr>
        <p:spPr bwMode="auto">
          <a:xfrm>
            <a:off x="274638" y="2124081"/>
            <a:ext cx="82296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2" name="Text Placeholder 4"/>
          <p:cNvSpPr>
            <a:spLocks noGrp="1"/>
          </p:cNvSpPr>
          <p:nvPr>
            <p:ph type="body" sz="quarter" idx="12" hasCustomPrompt="1"/>
          </p:nvPr>
        </p:nvSpPr>
        <p:spPr bwMode="white">
          <a:xfrm>
            <a:off x="274638" y="3954457"/>
            <a:ext cx="82296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3" name="Title 1"/>
          <p:cNvSpPr>
            <a:spLocks noGrp="1"/>
          </p:cNvSpPr>
          <p:nvPr>
            <p:ph type="title" hasCustomPrompt="1"/>
          </p:nvPr>
        </p:nvSpPr>
        <p:spPr bwMode="white">
          <a:xfrm>
            <a:off x="274638" y="2125677"/>
            <a:ext cx="82296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24" name="Picture 23"/>
          <p:cNvPicPr>
            <a:picLocks noChangeAspect="1"/>
          </p:cNvPicPr>
          <p:nvPr userDrawn="1"/>
        </p:nvPicPr>
        <p:blipFill>
          <a:blip r:embed="rId4"/>
          <a:stretch>
            <a:fillRect/>
          </a:stretch>
        </p:blipFill>
        <p:spPr>
          <a:xfrm>
            <a:off x="274638" y="294094"/>
            <a:ext cx="1834337" cy="1834337"/>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Tree>
    <p:extLst>
      <p:ext uri="{BB962C8B-B14F-4D97-AF65-F5344CB8AC3E}">
        <p14:creationId xmlns:p14="http://schemas.microsoft.com/office/powerpoint/2010/main" val="1267388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2720976" y="-2720976"/>
            <a:ext cx="6994524" cy="12436475"/>
          </a:xfrm>
          <a:prstGeom prst="rect">
            <a:avLst/>
          </a:prstGeom>
        </p:spPr>
      </p:pic>
      <p:sp>
        <p:nvSpPr>
          <p:cNvPr id="14" name="Rectangle 13"/>
          <p:cNvSpPr/>
          <p:nvPr userDrawn="1"/>
        </p:nvSpPr>
        <p:spPr bwMode="auto">
          <a:xfrm>
            <a:off x="274638" y="2125663"/>
            <a:ext cx="91440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Text Placeholder 4"/>
          <p:cNvSpPr>
            <a:spLocks noGrp="1"/>
          </p:cNvSpPr>
          <p:nvPr>
            <p:ph type="body" sz="quarter" idx="12" hasCustomPrompt="1"/>
          </p:nvPr>
        </p:nvSpPr>
        <p:spPr bwMode="white">
          <a:xfrm>
            <a:off x="276540" y="4516437"/>
            <a:ext cx="9142098" cy="2181225"/>
          </a:xfrm>
          <a:noFill/>
        </p:spPr>
        <p:txBody>
          <a:bodyPr lIns="182880" tIns="146304" rIns="182880" bIns="146304">
            <a:noAutofit/>
          </a:bodyPr>
          <a:lstStyle>
            <a:lvl1pPr marL="0" indent="0">
              <a:spcBef>
                <a:spcPts val="0"/>
              </a:spcBef>
              <a:buNone/>
              <a:defRPr sz="36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2" name="Title 1"/>
          <p:cNvSpPr>
            <a:spLocks noGrp="1"/>
          </p:cNvSpPr>
          <p:nvPr>
            <p:ph type="title" hasCustomPrompt="1"/>
          </p:nvPr>
        </p:nvSpPr>
        <p:spPr bwMode="white">
          <a:xfrm>
            <a:off x="274703" y="2125663"/>
            <a:ext cx="9143935" cy="2390775"/>
          </a:xfrm>
          <a:noFill/>
        </p:spPr>
        <p:txBody>
          <a:bodyPr lIns="146304" tIns="91440" rIns="146304" bIns="91440" anchor="t" anchorCtr="0"/>
          <a:lstStyle>
            <a:lvl1pPr>
              <a:defRPr sz="6000" spc="-100" baseline="0">
                <a:gradFill>
                  <a:gsLst>
                    <a:gs pos="100000">
                      <a:schemeClr val="tx1"/>
                    </a:gs>
                    <a:gs pos="0">
                      <a:schemeClr val="tx1"/>
                    </a:gs>
                  </a:gsLst>
                  <a:lin ang="5400000" scaled="0"/>
                </a:gradFill>
              </a:defRPr>
            </a:lvl1pPr>
          </a:lstStyle>
          <a:p>
            <a:r>
              <a:rPr lang="en-US" dirty="0"/>
              <a:t>Presentation title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10333038" y="479425"/>
            <a:ext cx="1643341" cy="352027"/>
          </a:xfrm>
          <a:prstGeom prst="rect">
            <a:avLst/>
          </a:prstGeom>
        </p:spPr>
      </p:pic>
      <p:pic>
        <p:nvPicPr>
          <p:cNvPr id="8" name="Picture 7"/>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034998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520604" y="-2268281"/>
            <a:ext cx="10484469"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4" name="Picture 23"/>
          <p:cNvPicPr>
            <a:picLocks noChangeAspect="1"/>
          </p:cNvPicPr>
          <p:nvPr userDrawn="1"/>
        </p:nvPicPr>
        <p:blipFill rotWithShape="1">
          <a:blip r:embed="rId3">
            <a:extLst>
              <a:ext uri="{28A0092B-C50C-407E-A947-70E740481C1C}">
                <a14:useLocalDpi xmlns:a14="http://schemas.microsoft.com/office/drawing/2010/main" val="0"/>
              </a:ext>
            </a:extLst>
          </a:blip>
          <a:srcRect l="46433" t="50908"/>
          <a:stretch/>
        </p:blipFill>
        <p:spPr>
          <a:xfrm rot="7200000" flipH="1">
            <a:off x="9090350" y="4894829"/>
            <a:ext cx="2694727" cy="3731379"/>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25" name="Rectangle 24"/>
          <p:cNvSpPr/>
          <p:nvPr userDrawn="1"/>
        </p:nvSpPr>
        <p:spPr bwMode="auto">
          <a:xfrm>
            <a:off x="274638" y="2125663"/>
            <a:ext cx="10058400"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Text Placeholder 4"/>
          <p:cNvSpPr>
            <a:spLocks noGrp="1"/>
          </p:cNvSpPr>
          <p:nvPr>
            <p:ph type="body" sz="quarter" idx="12" hasCustomPrompt="1"/>
          </p:nvPr>
        </p:nvSpPr>
        <p:spPr bwMode="white">
          <a:xfrm>
            <a:off x="276540" y="4269562"/>
            <a:ext cx="10056498" cy="1513702"/>
          </a:xfrm>
          <a:noFill/>
        </p:spPr>
        <p:txBody>
          <a:bodyPr lIns="182880" tIns="146304" rIns="182880" bIns="146304">
            <a:noAutofit/>
          </a:bodyPr>
          <a:lstStyle>
            <a:lvl1pPr marL="0" indent="0">
              <a:spcBef>
                <a:spcPts val="0"/>
              </a:spcBef>
              <a:buNone/>
              <a:defRPr sz="36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7" name="Title 1"/>
          <p:cNvSpPr>
            <a:spLocks noGrp="1"/>
          </p:cNvSpPr>
          <p:nvPr>
            <p:ph type="title" hasCustomPrompt="1"/>
          </p:nvPr>
        </p:nvSpPr>
        <p:spPr bwMode="white">
          <a:xfrm>
            <a:off x="274703" y="2140318"/>
            <a:ext cx="10058335" cy="2117357"/>
          </a:xfrm>
          <a:noFill/>
        </p:spPr>
        <p:txBody>
          <a:bodyPr lIns="146304" tIns="91440" rIns="146304" bIns="91440" anchor="t" anchorCtr="0"/>
          <a:lstStyle>
            <a:lvl1pPr>
              <a:defRPr sz="6000" spc="-100" baseline="0">
                <a:gradFill>
                  <a:gsLst>
                    <a:gs pos="100000">
                      <a:schemeClr val="tx1"/>
                    </a:gs>
                    <a:gs pos="0">
                      <a:schemeClr val="tx1"/>
                    </a:gs>
                  </a:gsLst>
                  <a:lin ang="5400000" scaled="0"/>
                </a:gradFill>
              </a:defRPr>
            </a:lvl1pPr>
          </a:lstStyle>
          <a:p>
            <a:r>
              <a:rPr lang="en-US" dirty="0"/>
              <a:t>Presentation title</a:t>
            </a:r>
          </a:p>
        </p:txBody>
      </p:sp>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333038" y="479425"/>
            <a:ext cx="1643341" cy="352027"/>
          </a:xfrm>
          <a:prstGeom prst="rect">
            <a:avLst/>
          </a:prstGeom>
        </p:spPr>
      </p:pic>
      <p:pic>
        <p:nvPicPr>
          <p:cNvPr id="29" name="Picture 28"/>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1404800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77352" y="2327495"/>
            <a:ext cx="750220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13" name="Rectangle 12"/>
          <p:cNvSpPr/>
          <p:nvPr userDrawn="1"/>
        </p:nvSpPr>
        <p:spPr bwMode="auto">
          <a:xfrm>
            <a:off x="274638" y="1211263"/>
            <a:ext cx="73152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4" name="Title 1"/>
          <p:cNvSpPr>
            <a:spLocks noGrp="1"/>
          </p:cNvSpPr>
          <p:nvPr>
            <p:ph type="title" hasCustomPrompt="1"/>
          </p:nvPr>
        </p:nvSpPr>
        <p:spPr>
          <a:xfrm>
            <a:off x="274638" y="1211287"/>
            <a:ext cx="7315200" cy="2309599"/>
          </a:xfrm>
          <a:noFill/>
        </p:spPr>
        <p:txBody>
          <a:bodyPr tIns="91440" bIns="91440" anchor="t" anchorCtr="0"/>
          <a:lstStyle>
            <a:lvl1pPr>
              <a:defRPr sz="5399" spc="-75" baseline="0">
                <a:gradFill>
                  <a:gsLst>
                    <a:gs pos="100000">
                      <a:schemeClr val="tx1"/>
                    </a:gs>
                    <a:gs pos="0">
                      <a:schemeClr val="tx1"/>
                    </a:gs>
                  </a:gsLst>
                  <a:lin ang="5400000" scaled="0"/>
                </a:gradFill>
              </a:defRPr>
            </a:lvl1pPr>
          </a:lstStyle>
          <a:p>
            <a:r>
              <a:rPr lang="en-US" dirty="0"/>
              <a:t>Demo title</a:t>
            </a:r>
          </a:p>
        </p:txBody>
      </p:sp>
      <p:sp>
        <p:nvSpPr>
          <p:cNvPr id="15" name="Text Placeholder 4"/>
          <p:cNvSpPr>
            <a:spLocks noGrp="1"/>
          </p:cNvSpPr>
          <p:nvPr>
            <p:ph type="body" sz="quarter" idx="12" hasCustomPrompt="1"/>
          </p:nvPr>
        </p:nvSpPr>
        <p:spPr>
          <a:xfrm>
            <a:off x="274637" y="3520886"/>
            <a:ext cx="73152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94842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11922" r="9441" b="11244"/>
          <a:stretch>
            <a:fillRect/>
          </a:stretch>
        </p:blipFill>
        <p:spPr>
          <a:xfrm rot="10800000" flipH="1" flipV="1">
            <a:off x="6980238" y="-1"/>
            <a:ext cx="5456236"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6" name="Rectangle 5"/>
          <p:cNvSpPr/>
          <p:nvPr userDrawn="1"/>
        </p:nvSpPr>
        <p:spPr bwMode="auto">
          <a:xfrm>
            <a:off x="274638" y="1209973"/>
            <a:ext cx="7315200" cy="275169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itle 1"/>
          <p:cNvSpPr>
            <a:spLocks noGrp="1"/>
          </p:cNvSpPr>
          <p:nvPr>
            <p:ph type="title" hasCustomPrompt="1"/>
          </p:nvPr>
        </p:nvSpPr>
        <p:spPr>
          <a:xfrm>
            <a:off x="274639" y="1209973"/>
            <a:ext cx="7315199" cy="2751698"/>
          </a:xfrm>
          <a:noFill/>
        </p:spPr>
        <p:txBody>
          <a:bodyPr tIns="91440" bIns="91440" anchor="t" anchorCtr="0"/>
          <a:lstStyle>
            <a:lvl1pPr>
              <a:defRPr sz="7200" spc="-100"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82500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1696429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8199139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6684929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5873663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9851279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8"/>
            <a:ext cx="11887200" cy="5483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4023290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53212193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95046645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5683309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7341959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410900410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3291195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27157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2977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320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61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bg2">
                        <a:lumMod val="75000"/>
                      </a:schemeClr>
                    </a:gs>
                    <a:gs pos="100000">
                      <a:schemeClr val="bg2">
                        <a:lumMod val="75000"/>
                      </a:schemeClr>
                    </a:gs>
                  </a:gsLst>
                  <a:lin ang="5400000" scaled="0"/>
                </a:gradFill>
              </a:rPr>
              <a:t>Microsoft Confidential</a:t>
            </a:r>
          </a:p>
        </p:txBody>
      </p:sp>
    </p:spTree>
    <p:extLst>
      <p:ext uri="{BB962C8B-B14F-4D97-AF65-F5344CB8AC3E}">
        <p14:creationId xmlns:p14="http://schemas.microsoft.com/office/powerpoint/2010/main" val="28311277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41769621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0.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0.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60.png"/><Relationship Id="rId12"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72.png"/><Relationship Id="rId11" Type="http://schemas.openxmlformats.org/officeDocument/2006/relationships/image" Target="../media/image13.png"/><Relationship Id="rId5" Type="http://schemas.openxmlformats.org/officeDocument/2006/relationships/image" Target="../media/image610.png"/><Relationship Id="rId10" Type="http://schemas.openxmlformats.org/officeDocument/2006/relationships/image" Target="../media/image75.png"/><Relationship Id="rId4" Type="http://schemas.openxmlformats.org/officeDocument/2006/relationships/image" Target="../media/image590.png"/><Relationship Id="rId9" Type="http://schemas.openxmlformats.org/officeDocument/2006/relationships/image" Target="../media/image74.png"/><Relationship Id="rId14"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7.png"/><Relationship Id="rId3" Type="http://schemas.openxmlformats.org/officeDocument/2006/relationships/image" Target="../media/image53.png"/><Relationship Id="rId7" Type="http://schemas.openxmlformats.org/officeDocument/2006/relationships/image" Target="../media/image610.png"/><Relationship Id="rId12"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0.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4.png"/><Relationship Id="rId9" Type="http://schemas.openxmlformats.org/officeDocument/2006/relationships/image" Target="../media/image63.png"/><Relationship Id="rId1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58.png"/><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610.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54.png"/><Relationship Id="rId10" Type="http://schemas.openxmlformats.org/officeDocument/2006/relationships/image" Target="../media/image65.png"/><Relationship Id="rId4" Type="http://schemas.openxmlformats.org/officeDocument/2006/relationships/image" Target="../media/image590.png"/><Relationship Id="rId9" Type="http://schemas.openxmlformats.org/officeDocument/2006/relationships/image" Target="../media/image64.pn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download/details.aspx?id=54253"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tmp"/></Relationships>
</file>

<file path=ppt/slides/_rels/slide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theme/theme2.xml><?xml version="1.0" encoding="utf-8"?>
<a:theme xmlns:a="http://schemas.openxmlformats.org/drawingml/2006/main" name="3-30367_MSR Dark Blue Template 16x9">
  <a:themeElements>
    <a:clrScheme name="Custom 129">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25CC0F95-AC32-45F4-82DE-46A3C8B387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MSR_Template_16x9_v02</Template>
  <TotalTime>4937</TotalTime>
  <Words>2547</Words>
  <Application>Microsoft Macintosh PowerPoint</Application>
  <PresentationFormat>Custom</PresentationFormat>
  <Paragraphs>247</Paragraphs>
  <Slides>23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Segoe UI</vt:lpstr>
      <vt:lpstr>Segoe UI Light</vt:lpstr>
      <vt:lpstr>Arial</vt:lpstr>
      <vt:lpstr>Cambria Math</vt:lpstr>
      <vt:lpstr>Consolas</vt:lpstr>
      <vt:lpstr>Courier New</vt:lpstr>
      <vt:lpstr>Times New Roman</vt:lpstr>
      <vt:lpstr>Wingdings</vt:lpstr>
      <vt:lpstr>3-30367_MSR White Template 16x9</vt:lpstr>
      <vt:lpstr>3-30367_MSR Dark Blue Template 16x9</vt:lpstr>
      <vt:lpstr>Search-based Neural Structured Learning for Sequential Question Answering</vt:lpstr>
      <vt:lpstr>Answer Highly Compositional Questions</vt:lpstr>
      <vt:lpstr>Answer Sequences of Simple Questions</vt:lpstr>
      <vt:lpstr>Our Task: Sequential Question Answering (SQA)</vt:lpstr>
      <vt:lpstr>SQA Dataset Creation (1/2)</vt:lpstr>
      <vt:lpstr>SQA Dataset Creation (2/2)</vt:lpstr>
      <vt:lpstr>Approach: Dynamic Semantic Parser (DynSP)</vt:lpstr>
      <vt:lpstr>Formal Query Language</vt:lpstr>
      <vt:lpstr>States &amp; Actions</vt:lpstr>
      <vt:lpstr>Search</vt:lpstr>
      <vt:lpstr>Neural Network Modules (1/2)</vt:lpstr>
      <vt:lpstr>Neural Network Modules (2/2)</vt:lpstr>
      <vt:lpstr>Reward-guided Structured Learning</vt:lpstr>
      <vt:lpstr>Find the Reference Semantic Parse</vt:lpstr>
      <vt:lpstr>Find the Predicted Semantic Parse</vt:lpstr>
      <vt:lpstr>Extension to Question Sequence</vt:lpstr>
      <vt:lpstr>Related Work</vt:lpstr>
      <vt:lpstr>Results: Answer Accuracy (%)</vt:lpstr>
      <vt:lpstr>Results: Answer Accuracy (%)</vt:lpstr>
      <vt:lpstr>Cherry</vt:lpstr>
      <vt:lpstr>Lemon: Semantic Matching Errors</vt:lpstr>
      <vt:lpstr>Lemon: Language Expressiveness</vt:lpstr>
      <vt:lpstr>Reflections on DynSP</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Search-based Neural Structured Learning for Sequential Question Answering</dc:title>
  <dc:subject/>
  <dc:creator>Scott Yih</dc:creator>
  <cp:keywords/>
  <dc:description/>
  <cp:lastModifiedBy>Scott Wen-tau Yih</cp:lastModifiedBy>
  <cp:revision>365</cp:revision>
  <dcterms:created xsi:type="dcterms:W3CDTF">2015-07-26T14:25:31Z</dcterms:created>
  <dcterms:modified xsi:type="dcterms:W3CDTF">2018-08-17T01:36:00Z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